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4" r:id="rId1"/>
  </p:sldMasterIdLst>
  <p:notesMasterIdLst>
    <p:notesMasterId r:id="rId26"/>
  </p:notesMasterIdLst>
  <p:sldIdLst>
    <p:sldId id="1507" r:id="rId2"/>
    <p:sldId id="1508" r:id="rId3"/>
    <p:sldId id="1540" r:id="rId4"/>
    <p:sldId id="1638" r:id="rId5"/>
    <p:sldId id="1643" r:id="rId6"/>
    <p:sldId id="1663" r:id="rId7"/>
    <p:sldId id="1656" r:id="rId8"/>
    <p:sldId id="1657" r:id="rId9"/>
    <p:sldId id="1658" r:id="rId10"/>
    <p:sldId id="1659" r:id="rId11"/>
    <p:sldId id="1660" r:id="rId12"/>
    <p:sldId id="1661" r:id="rId13"/>
    <p:sldId id="1639" r:id="rId14"/>
    <p:sldId id="1666" r:id="rId15"/>
    <p:sldId id="1667" r:id="rId16"/>
    <p:sldId id="1668" r:id="rId17"/>
    <p:sldId id="1669" r:id="rId18"/>
    <p:sldId id="1670" r:id="rId19"/>
    <p:sldId id="1671" r:id="rId20"/>
    <p:sldId id="1672" r:id="rId21"/>
    <p:sldId id="1673" r:id="rId22"/>
    <p:sldId id="1640" r:id="rId23"/>
    <p:sldId id="1637" r:id="rId24"/>
    <p:sldId id="162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2610"/>
    <a:srgbClr val="000404"/>
    <a:srgbClr val="000000"/>
    <a:srgbClr val="700000"/>
    <a:srgbClr val="020202"/>
    <a:srgbClr val="004620"/>
    <a:srgbClr val="460000"/>
    <a:srgbClr val="240F33"/>
    <a:srgbClr val="000408"/>
    <a:srgbClr val="040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2" autoAdjust="0"/>
    <p:restoredTop sz="83949" autoAdjust="0"/>
  </p:normalViewPr>
  <p:slideViewPr>
    <p:cSldViewPr snapToGrid="0">
      <p:cViewPr>
        <p:scale>
          <a:sx n="50" d="100"/>
          <a:sy n="50" d="100"/>
        </p:scale>
        <p:origin x="696" y="672"/>
      </p:cViewPr>
      <p:guideLst/>
    </p:cSldViewPr>
  </p:slideViewPr>
  <p:outlineViewPr>
    <p:cViewPr>
      <p:scale>
        <a:sx n="33" d="100"/>
        <a:sy n="33" d="100"/>
      </p:scale>
      <p:origin x="0" y="-76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D806-3644-47FD-8493-81C1DD031CAB}" type="datetimeFigureOut">
              <a:rPr lang="en-US" smtClean="0"/>
              <a:t>9/22/2020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1D24B-FC86-47AA-B772-7DE07F4E7521}" type="slidenum">
              <a:rPr lang="en-US" smtClean="0"/>
              <a:t>‹#›</a:t>
            </a:fld>
            <a:endParaRPr lang="en-US"/>
          </a:p>
        </p:txBody>
      </p:sp>
    </p:spTree>
    <p:extLst>
      <p:ext uri="{BB962C8B-B14F-4D97-AF65-F5344CB8AC3E}">
        <p14:creationId xmlns:p14="http://schemas.microsoft.com/office/powerpoint/2010/main" val="40837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720084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1Ti 3:4 </a:t>
            </a:r>
            <a:r>
              <a:rPr lang="en-US" sz="1200" i="1" kern="1200" dirty="0" smtClean="0">
                <a:solidFill>
                  <a:schemeClr val="tx1"/>
                </a:solidFill>
                <a:effectLst/>
                <a:latin typeface="+mn-lt"/>
                <a:ea typeface="+mn-ea"/>
                <a:cs typeface="+mn-cs"/>
              </a:rPr>
              <a:t>one who rules his own house well, having his children in submission with all reverence</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244163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marR="0" lvl="0" indent="0" algn="l" defTabSz="914400" rtl="0" eaLnBrk="1" fontAlgn="auto" latinLnBrk="0" hangingPunct="1">
              <a:lnSpc>
                <a:spcPct val="100000"/>
              </a:lnSpc>
              <a:spcBef>
                <a:spcPts val="0"/>
              </a:spcBef>
              <a:spcAft>
                <a:spcPts val="0"/>
              </a:spcAft>
              <a:buClr>
                <a:srgbClr val="FFFFCC"/>
              </a:buClr>
              <a:buSzPct val="75000"/>
              <a:buFontTx/>
              <a:buNone/>
              <a:tabLst/>
              <a:defRPr/>
            </a:pPr>
            <a:r>
              <a:rPr lang="en-US" sz="1200" kern="1200" dirty="0" smtClean="0">
                <a:solidFill>
                  <a:schemeClr val="tx1"/>
                </a:solidFill>
                <a:effectLst/>
                <a:latin typeface="+mn-lt"/>
                <a:ea typeface="+mn-ea"/>
                <a:cs typeface="+mn-cs"/>
              </a:rPr>
              <a:t>1Pe 2:13 </a:t>
            </a:r>
            <a:r>
              <a:rPr lang="en-US" sz="1200" i="1" kern="1200" dirty="0" smtClean="0">
                <a:solidFill>
                  <a:schemeClr val="tx1"/>
                </a:solidFill>
                <a:effectLst/>
                <a:latin typeface="+mn-lt"/>
                <a:ea typeface="+mn-ea"/>
                <a:cs typeface="+mn-cs"/>
              </a:rPr>
              <a:t>Therefore submit yourselves to every ordinance of man for the Lord's sake, whether to the king as supreme</a:t>
            </a:r>
            <a:r>
              <a:rPr lang="en-US" sz="1200" kern="1200" dirty="0" smtClean="0">
                <a:solidFill>
                  <a:schemeClr val="tx1"/>
                </a:solidFill>
                <a:effectLst/>
                <a:latin typeface="+mn-lt"/>
                <a:ea typeface="+mn-ea"/>
                <a:cs typeface="+mn-cs"/>
              </a:rPr>
              <a:t>,</a:t>
            </a:r>
          </a:p>
          <a:p>
            <a:pPr marL="0" indent="0">
              <a:buClr>
                <a:srgbClr val="FFFFCC"/>
              </a:buClr>
              <a:buSzPct val="75000"/>
              <a:buNone/>
            </a:pP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4857328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12</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marR="0" lvl="0" indent="0" algn="l" defTabSz="914400" rtl="0" eaLnBrk="1" fontAlgn="auto" latinLnBrk="0" hangingPunct="1">
              <a:lnSpc>
                <a:spcPct val="100000"/>
              </a:lnSpc>
              <a:spcBef>
                <a:spcPts val="0"/>
              </a:spcBef>
              <a:spcAft>
                <a:spcPts val="0"/>
              </a:spcAft>
              <a:buClr>
                <a:srgbClr val="FFFFCC"/>
              </a:buClr>
              <a:buSzPct val="75000"/>
              <a:buFontTx/>
              <a:buNone/>
              <a:tabLst/>
              <a:defRPr/>
            </a:pPr>
            <a:r>
              <a:rPr lang="en-US" sz="1200" kern="1200" dirty="0" err="1" smtClean="0">
                <a:solidFill>
                  <a:schemeClr val="tx1"/>
                </a:solidFill>
                <a:effectLst/>
                <a:latin typeface="+mn-lt"/>
                <a:ea typeface="+mn-ea"/>
                <a:cs typeface="+mn-cs"/>
              </a:rPr>
              <a:t>Heb</a:t>
            </a:r>
            <a:r>
              <a:rPr lang="en-US" sz="1200" kern="1200" dirty="0" smtClean="0">
                <a:solidFill>
                  <a:schemeClr val="tx1"/>
                </a:solidFill>
                <a:effectLst/>
                <a:latin typeface="+mn-lt"/>
                <a:ea typeface="+mn-ea"/>
                <a:cs typeface="+mn-cs"/>
              </a:rPr>
              <a:t> 13:17 </a:t>
            </a:r>
            <a:r>
              <a:rPr lang="en-US" sz="1200" i="1" kern="1200" dirty="0" smtClean="0">
                <a:solidFill>
                  <a:schemeClr val="tx1"/>
                </a:solidFill>
                <a:effectLst/>
                <a:latin typeface="+mn-lt"/>
                <a:ea typeface="+mn-ea"/>
                <a:cs typeface="+mn-cs"/>
              </a:rPr>
              <a:t>Obey those who rule over you, and be submissive, for they watch out for your souls, as those who must give account. Let them do so with joy and not with grief, for that would be unprofitable for you.</a:t>
            </a:r>
            <a:endParaRPr lang="en-US" sz="1200" kern="1200" dirty="0" smtClean="0">
              <a:solidFill>
                <a:schemeClr val="tx1"/>
              </a:solidFill>
              <a:effectLst/>
              <a:latin typeface="+mn-lt"/>
              <a:ea typeface="+mn-ea"/>
              <a:cs typeface="+mn-cs"/>
            </a:endParaRPr>
          </a:p>
          <a:p>
            <a:pPr marL="0" indent="0">
              <a:buClr>
                <a:srgbClr val="FFFFCC"/>
              </a:buClr>
              <a:buSzPct val="75000"/>
              <a:buNone/>
            </a:pP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2711838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13</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1Sa 8:19 Nevertheless, the people refused to listen to the voice of Samuel, and they said, "No, but there shall be a king over us,</a:t>
            </a:r>
          </a:p>
          <a:p>
            <a:r>
              <a:rPr lang="en-US" sz="1200" kern="1200" dirty="0" smtClean="0">
                <a:solidFill>
                  <a:schemeClr val="tx1"/>
                </a:solidFill>
                <a:effectLst/>
                <a:latin typeface="+mn-lt"/>
                <a:ea typeface="+mn-ea"/>
                <a:cs typeface="+mn-cs"/>
              </a:rPr>
              <a:t>Ac 23:3 Then Paul said to him, "God will strike you, you whitewashed wall! For you sit to judge me according to the law, and do you command me to be struck contrary to the law?" 4 And those who stood by said, "Do you revile God's high priest?" 5 Then Paul said, "I did not know, brethren, that he was the high priest; for it is written, 'You shall not speak evil of a ruler of your people.'“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Jer</a:t>
            </a:r>
            <a:r>
              <a:rPr lang="en-US" sz="1200" kern="1200" dirty="0" smtClean="0">
                <a:solidFill>
                  <a:schemeClr val="tx1"/>
                </a:solidFill>
                <a:effectLst/>
                <a:latin typeface="+mn-lt"/>
                <a:ea typeface="+mn-ea"/>
                <a:cs typeface="+mn-cs"/>
              </a:rPr>
              <a:t> 44:16 "As for the word that you have spoken to us in the name of the LORD, we will not listen to you!</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1Sa 15:23 "For rebellion is as the sin of divination, And insubordination is as iniquity and idolatry. Because you have rejected the word of the LORD, He has also rejected you from being king.“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Tit 1:10 For there are many insubordinate, both idle talkers and deceivers, especially those of the circumcision,</a:t>
            </a:r>
          </a:p>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3701842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indent="0">
              <a:buClr>
                <a:srgbClr val="FFFFCC"/>
              </a:buClr>
              <a:buSzPct val="75000"/>
              <a:buNone/>
            </a:pP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1508782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indent="0">
              <a:buClr>
                <a:srgbClr val="FFFFCC"/>
              </a:buClr>
              <a:buSzPct val="75000"/>
              <a:buNone/>
            </a:pP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8254024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indent="0">
              <a:buClr>
                <a:srgbClr val="FFFFCC"/>
              </a:buClr>
              <a:buSzPct val="75000"/>
              <a:buNone/>
            </a:pP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9577722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indent="0">
              <a:buClr>
                <a:srgbClr val="FFFFCC"/>
              </a:buClr>
              <a:buSzPct val="75000"/>
              <a:buNone/>
            </a:pPr>
            <a:r>
              <a:rPr lang="en-US" sz="1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Ge 16:9 Then the angel of the LORD said to her, "Return to your mistress, and submit yourself to her authority."</a:t>
            </a: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3177016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indent="0">
              <a:buClr>
                <a:srgbClr val="FFFFCC"/>
              </a:buClr>
              <a:buSzPct val="75000"/>
              <a:buNone/>
            </a:pP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8081639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indent="0">
              <a:buClr>
                <a:srgbClr val="FFFFCC"/>
              </a:buClr>
              <a:buSzPct val="75000"/>
              <a:buNone/>
            </a:pP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574881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2068796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indent="0">
              <a:buClr>
                <a:srgbClr val="FFFFCC"/>
              </a:buClr>
              <a:buSzPct val="75000"/>
              <a:buNone/>
            </a:pP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0846520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indent="0">
              <a:buClr>
                <a:srgbClr val="FFFFCC"/>
              </a:buClr>
              <a:buSzPct val="75000"/>
              <a:buNone/>
            </a:pP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2797651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22</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indent="0">
              <a:buClr>
                <a:srgbClr val="FFFFCC"/>
              </a:buClr>
              <a:buSzPct val="75000"/>
              <a:buNone/>
            </a:pP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65804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3</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kern="1200" dirty="0" smtClean="0"/>
              <a:t>1Ki 15:11 Asa did what was right in the eyes of the LORD, as did his father David. 12 And he banished the perverted persons from the land, and removed all the idols that his fathers had made. 13 Also he removed </a:t>
            </a:r>
            <a:r>
              <a:rPr lang="en-US" kern="1200" dirty="0" err="1" smtClean="0"/>
              <a:t>Maachah</a:t>
            </a:r>
            <a:r>
              <a:rPr lang="en-US" kern="1200" dirty="0" smtClean="0"/>
              <a:t> his grandmother from being queen mother, because she had made an obscene image of </a:t>
            </a:r>
            <a:r>
              <a:rPr lang="en-US" kern="1200" dirty="0" err="1" smtClean="0"/>
              <a:t>Asherah</a:t>
            </a:r>
            <a:r>
              <a:rPr lang="en-US" kern="1200" dirty="0" smtClean="0"/>
              <a:t>. And Asa cut down her obscene image and burned it by the Brook </a:t>
            </a:r>
            <a:r>
              <a:rPr lang="en-US" kern="1200" dirty="0" err="1" smtClean="0"/>
              <a:t>Kidron</a:t>
            </a:r>
            <a:r>
              <a:rPr lang="en-US" kern="1200" dirty="0" smtClean="0"/>
              <a:t>. 14 But the high places were not removed. Nevertheless Asa's heart was loyal to the LORD all his days..</a:t>
            </a:r>
          </a:p>
          <a:p>
            <a:endParaRPr lang="en-US" kern="1200" dirty="0"/>
          </a:p>
        </p:txBody>
      </p:sp>
    </p:spTree>
    <p:extLst>
      <p:ext uri="{BB962C8B-B14F-4D97-AF65-F5344CB8AC3E}">
        <p14:creationId xmlns:p14="http://schemas.microsoft.com/office/powerpoint/2010/main" val="1180688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kern="1200" dirty="0" smtClean="0"/>
              <a:t>The Way of Christ is a path of submission to many, many things</a:t>
            </a:r>
            <a:endParaRPr lang="en-US" kern="1200" dirty="0" smtClean="0"/>
          </a:p>
          <a:p>
            <a:endParaRPr lang="en-US" kern="1200" dirty="0"/>
          </a:p>
        </p:txBody>
      </p:sp>
    </p:spTree>
    <p:extLst>
      <p:ext uri="{BB962C8B-B14F-4D97-AF65-F5344CB8AC3E}">
        <p14:creationId xmlns:p14="http://schemas.microsoft.com/office/powerpoint/2010/main" val="481077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 Ro 10:3 For they being ignorant of God's righteousness, and seeking to establish their own righteousness, have not submitted to the righteousness of God.</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958661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err="1" smtClean="0">
                <a:solidFill>
                  <a:schemeClr val="tx1"/>
                </a:solidFill>
                <a:effectLst/>
                <a:latin typeface="+mn-lt"/>
                <a:ea typeface="+mn-ea"/>
                <a:cs typeface="+mn-cs"/>
              </a:rPr>
              <a:t>Eph</a:t>
            </a:r>
            <a:r>
              <a:rPr lang="en-US" sz="1200" kern="1200" dirty="0" smtClean="0">
                <a:solidFill>
                  <a:schemeClr val="tx1"/>
                </a:solidFill>
                <a:effectLst/>
                <a:latin typeface="+mn-lt"/>
                <a:ea typeface="+mn-ea"/>
                <a:cs typeface="+mn-cs"/>
              </a:rPr>
              <a:t> 5:21 </a:t>
            </a:r>
            <a:r>
              <a:rPr lang="en-US" sz="1200" i="1" kern="1200" dirty="0" smtClean="0">
                <a:solidFill>
                  <a:schemeClr val="tx1"/>
                </a:solidFill>
                <a:effectLst/>
                <a:latin typeface="+mn-lt"/>
                <a:ea typeface="+mn-ea"/>
                <a:cs typeface="+mn-cs"/>
              </a:rPr>
              <a:t>submitting to one another in the fear of God</a:t>
            </a:r>
            <a:r>
              <a:rPr lang="en-US" sz="1200" kern="1200" dirty="0" smtClean="0">
                <a:solidFill>
                  <a:schemeClr val="tx1"/>
                </a:solidFill>
                <a:effectLst/>
                <a:latin typeface="+mn-lt"/>
                <a:ea typeface="+mn-ea"/>
                <a:cs typeface="+mn-cs"/>
              </a:rPr>
              <a:t>.</a:t>
            </a:r>
          </a:p>
          <a:p>
            <a:r>
              <a:rPr lang="en-US" sz="1200" kern="1200" dirty="0" err="1" smtClean="0">
                <a:solidFill>
                  <a:schemeClr val="tx1"/>
                </a:solidFill>
                <a:effectLst/>
                <a:latin typeface="+mn-lt"/>
                <a:ea typeface="+mn-ea"/>
                <a:cs typeface="+mn-cs"/>
              </a:rPr>
              <a:t>Php</a:t>
            </a:r>
            <a:r>
              <a:rPr lang="en-US" sz="1200" kern="1200" dirty="0" smtClean="0">
                <a:solidFill>
                  <a:schemeClr val="tx1"/>
                </a:solidFill>
                <a:effectLst/>
                <a:latin typeface="+mn-lt"/>
                <a:ea typeface="+mn-ea"/>
                <a:cs typeface="+mn-cs"/>
              </a:rPr>
              <a:t> 2:3 Let nothing be done through selfish ambition or conceit, but in lowliness of mind let each esteem others better than himself. (NKJV)</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011137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marR="0" lvl="0" indent="0" algn="l" defTabSz="914400" rtl="0" eaLnBrk="1" fontAlgn="auto" latinLnBrk="0" hangingPunct="1">
              <a:lnSpc>
                <a:spcPct val="100000"/>
              </a:lnSpc>
              <a:spcBef>
                <a:spcPts val="0"/>
              </a:spcBef>
              <a:spcAft>
                <a:spcPts val="0"/>
              </a:spcAft>
              <a:buClr>
                <a:srgbClr val="FFFFCC"/>
              </a:buClr>
              <a:buSzPct val="75000"/>
              <a:buFontTx/>
              <a:buNone/>
              <a:tabLst/>
              <a:defRPr/>
            </a:pPr>
            <a:r>
              <a:rPr lang="en-US" sz="1200" kern="1200" dirty="0" smtClean="0">
                <a:solidFill>
                  <a:schemeClr val="tx1"/>
                </a:solidFill>
                <a:effectLst/>
                <a:latin typeface="+mn-lt"/>
                <a:ea typeface="+mn-ea"/>
                <a:cs typeface="+mn-cs"/>
              </a:rPr>
              <a:t>Col 3:18 </a:t>
            </a:r>
            <a:r>
              <a:rPr lang="en-US" sz="1200" i="1" kern="1200" dirty="0" smtClean="0">
                <a:solidFill>
                  <a:schemeClr val="tx1"/>
                </a:solidFill>
                <a:effectLst/>
                <a:latin typeface="+mn-lt"/>
                <a:ea typeface="+mn-ea"/>
                <a:cs typeface="+mn-cs"/>
              </a:rPr>
              <a:t>Wives, submit to your own husbands, as is fitting in the Lord.</a:t>
            </a:r>
            <a:endParaRPr lang="en-US" sz="1200" kern="1200" dirty="0" smtClean="0">
              <a:solidFill>
                <a:schemeClr val="tx1"/>
              </a:solidFill>
              <a:effectLst/>
              <a:latin typeface="+mn-lt"/>
              <a:ea typeface="+mn-ea"/>
              <a:cs typeface="+mn-cs"/>
            </a:endParaRPr>
          </a:p>
          <a:p>
            <a:pPr marL="0" indent="0">
              <a:buClr>
                <a:srgbClr val="FFFFCC"/>
              </a:buClr>
              <a:buSzPct val="75000"/>
              <a:buNone/>
            </a:pPr>
            <a:r>
              <a:rPr lang="en-US" sz="1200" b="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1Pe 3:1 ¶ Wives, likewise, be submissive to your own husbands, that even if some do not obey the word, they, without a word, may be won by the conduct of their wives,</a:t>
            </a:r>
            <a:endParaRPr lang="en-US" sz="1200" b="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148416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1Pe 2:18 </a:t>
            </a:r>
            <a:r>
              <a:rPr lang="en-US" sz="1200" i="1" kern="1200" dirty="0" smtClean="0">
                <a:solidFill>
                  <a:schemeClr val="tx1"/>
                </a:solidFill>
                <a:effectLst/>
                <a:latin typeface="+mn-lt"/>
                <a:ea typeface="+mn-ea"/>
                <a:cs typeface="+mn-cs"/>
              </a:rPr>
              <a:t>Servants, be submissive to your masters with all fear, not only to the good and gentle, but also to the hars</a:t>
            </a:r>
            <a:r>
              <a:rPr lang="en-US" sz="1200" kern="1200" dirty="0" smtClean="0">
                <a:solidFill>
                  <a:schemeClr val="tx1"/>
                </a:solidFill>
                <a:effectLst/>
                <a:latin typeface="+mn-lt"/>
                <a:ea typeface="+mn-ea"/>
                <a:cs typeface="+mn-cs"/>
              </a:rPr>
              <a:t>h.</a:t>
            </a:r>
          </a:p>
          <a:p>
            <a:r>
              <a:rPr lang="en-US" sz="1200" kern="1200" dirty="0" smtClean="0">
                <a:solidFill>
                  <a:schemeClr val="tx1"/>
                </a:solidFill>
                <a:effectLst/>
                <a:latin typeface="+mn-lt"/>
                <a:ea typeface="+mn-ea"/>
                <a:cs typeface="+mn-cs"/>
              </a:rPr>
              <a:t>1Ti 6:1 ¶ Let as many bondservants as are under the yoke count their own masters worthy of all honor, so that the name of God and His doctrine may not be blasphemed.</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817987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pPr marL="0" marR="0" lvl="0" indent="0" algn="l" defTabSz="914400" rtl="0" eaLnBrk="1" fontAlgn="auto" latinLnBrk="0" hangingPunct="1">
              <a:lnSpc>
                <a:spcPct val="100000"/>
              </a:lnSpc>
              <a:spcBef>
                <a:spcPts val="0"/>
              </a:spcBef>
              <a:spcAft>
                <a:spcPts val="0"/>
              </a:spcAft>
              <a:buClr>
                <a:srgbClr val="FFFFCC"/>
              </a:buClr>
              <a:buSzPct val="75000"/>
              <a:buFontTx/>
              <a:buNone/>
              <a:tabLst/>
              <a:defRPr/>
            </a:pPr>
            <a:r>
              <a:rPr lang="en-US" sz="1200" kern="1200" dirty="0" smtClean="0">
                <a:solidFill>
                  <a:schemeClr val="tx1"/>
                </a:solidFill>
                <a:effectLst/>
                <a:latin typeface="+mn-lt"/>
                <a:ea typeface="+mn-ea"/>
                <a:cs typeface="+mn-cs"/>
              </a:rPr>
              <a:t>1Pe 5:5 </a:t>
            </a:r>
            <a:r>
              <a:rPr lang="en-US" sz="1200" i="1" kern="1200" dirty="0" smtClean="0">
                <a:solidFill>
                  <a:schemeClr val="tx1"/>
                </a:solidFill>
                <a:effectLst/>
                <a:latin typeface="+mn-lt"/>
                <a:ea typeface="+mn-ea"/>
                <a:cs typeface="+mn-cs"/>
              </a:rPr>
              <a:t>Likewise you younger people, submit yourselves to your elders. Yes, all of you be submissive to one another, and be clothed with humility, for "God resists the proud, But gives grace to the humble."</a:t>
            </a:r>
            <a:endParaRPr lang="en-US" sz="1200" kern="1200" dirty="0" smtClean="0">
              <a:solidFill>
                <a:schemeClr val="tx1"/>
              </a:solidFill>
              <a:effectLst/>
              <a:latin typeface="+mn-lt"/>
              <a:ea typeface="+mn-ea"/>
              <a:cs typeface="+mn-cs"/>
            </a:endParaRPr>
          </a:p>
          <a:p>
            <a:pPr marL="0" indent="0">
              <a:buClr>
                <a:srgbClr val="FFFFCC"/>
              </a:buClr>
              <a:buSzPct val="75000"/>
              <a:buNone/>
            </a:pPr>
            <a:endParaRPr lang="en-US" sz="1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893614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9/22/2020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78089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964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59135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5486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085661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9/22/2020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72455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9/22/2020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6995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6738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429489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61610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52195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857BA-C9F0-4E0A-A4C7-D125AC007814}"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5801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9/22/2020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96961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857BA-C9F0-4E0A-A4C7-D125AC007814}" type="datetimeFigureOut">
              <a:rPr lang="en-US" smtClean="0"/>
              <a:t>9/22/2020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2392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857BA-C9F0-4E0A-A4C7-D125AC007814}" type="datetimeFigureOut">
              <a:rPr lang="en-US" smtClean="0"/>
              <a:t>9/22/2020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28213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06712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13347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9000" r="-1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BE857BA-C9F0-4E0A-A4C7-D125AC007814}" type="datetimeFigureOut">
              <a:rPr lang="en-US" smtClean="0"/>
              <a:t>9/22/2020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FFDF415-1D02-4917-9DF2-E2837826BA54}" type="slidenum">
              <a:rPr lang="en-US" smtClean="0"/>
              <a:t>‹#›</a:t>
            </a:fld>
            <a:endParaRPr lang="en-US"/>
          </a:p>
        </p:txBody>
      </p:sp>
    </p:spTree>
    <p:extLst>
      <p:ext uri="{BB962C8B-B14F-4D97-AF65-F5344CB8AC3E}">
        <p14:creationId xmlns:p14="http://schemas.microsoft.com/office/powerpoint/2010/main" val="1025109309"/>
      </p:ext>
    </p:extLst>
  </p:cSld>
  <p:clrMap bg1="dk1" tx1="lt1" bg2="dk2" tx2="lt2" accent1="accent1" accent2="accent2" accent3="accent3" accent4="accent4" accent5="accent5" accent6="accent6" hlink="hlink" folHlink="folHlink"/>
  <p:sldLayoutIdLst>
    <p:sldLayoutId id="2147484745" r:id="rId1"/>
    <p:sldLayoutId id="2147484746" r:id="rId2"/>
    <p:sldLayoutId id="2147484747" r:id="rId3"/>
    <p:sldLayoutId id="2147484748" r:id="rId4"/>
    <p:sldLayoutId id="2147484749" r:id="rId5"/>
    <p:sldLayoutId id="2147484750" r:id="rId6"/>
    <p:sldLayoutId id="2147484751" r:id="rId7"/>
    <p:sldLayoutId id="2147484752" r:id="rId8"/>
    <p:sldLayoutId id="2147484753" r:id="rId9"/>
    <p:sldLayoutId id="2147484754" r:id="rId10"/>
    <p:sldLayoutId id="2147484755" r:id="rId11"/>
    <p:sldLayoutId id="2147484756" r:id="rId12"/>
    <p:sldLayoutId id="2147484757" r:id="rId13"/>
    <p:sldLayoutId id="2147484758" r:id="rId14"/>
    <p:sldLayoutId id="2147484759" r:id="rId15"/>
    <p:sldLayoutId id="2147484760" r:id="rId16"/>
    <p:sldLayoutId id="214748476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91" y="7257"/>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800" y="1905000"/>
            <a:ext cx="9753600" cy="3962400"/>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Worship 		  		</a:t>
            </a:r>
            <a:r>
              <a:rPr lang="en-US" sz="4000" dirty="0" smtClean="0">
                <a:effectLst>
                  <a:glow rad="228600">
                    <a:srgbClr val="03080D"/>
                  </a:glow>
                </a:effectLst>
              </a:rPr>
              <a:t>	9:30 </a:t>
            </a:r>
            <a:r>
              <a:rPr lang="en-US" sz="4000" dirty="0">
                <a:effectLst>
                  <a:glow rad="228600">
                    <a:srgbClr val="03080D"/>
                  </a:glow>
                </a:effectLst>
              </a:rPr>
              <a:t>AM</a:t>
            </a:r>
          </a:p>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Bible Class (Livestream) 	 </a:t>
            </a:r>
            <a:r>
              <a:rPr lang="en-US" sz="4000" dirty="0" smtClean="0">
                <a:effectLst>
                  <a:glow rad="228600">
                    <a:srgbClr val="03080D"/>
                  </a:glow>
                </a:effectLst>
              </a:rPr>
              <a:t>	5:00 </a:t>
            </a:r>
            <a:r>
              <a:rPr lang="en-US" sz="4000" dirty="0">
                <a:effectLst>
                  <a:glow rad="228600">
                    <a:srgbClr val="03080D"/>
                  </a:glow>
                </a:effectLst>
              </a:rPr>
              <a:t>PM</a:t>
            </a:r>
          </a:p>
          <a:p>
            <a:pPr marL="0" indent="0">
              <a:buNone/>
            </a:pPr>
            <a:r>
              <a:rPr lang="en-US" sz="4000" b="1" dirty="0">
                <a:effectLst>
                  <a:glow rad="228600">
                    <a:srgbClr val="03080D"/>
                  </a:glow>
                </a:effectLst>
              </a:rPr>
              <a:t>Wednesday</a:t>
            </a:r>
          </a:p>
          <a:p>
            <a:pPr marL="487668" lvl="1" indent="0">
              <a:buNone/>
            </a:pPr>
            <a:r>
              <a:rPr lang="en-US" sz="4000" dirty="0">
                <a:effectLst>
                  <a:glow rad="228600">
                    <a:srgbClr val="03080D"/>
                  </a:glow>
                </a:effectLst>
              </a:rPr>
              <a:t>Bible Class (Livestream) 	 </a:t>
            </a:r>
            <a:r>
              <a:rPr lang="en-US" sz="4000" dirty="0" smtClean="0">
                <a:effectLst>
                  <a:glow rad="228600">
                    <a:srgbClr val="03080D"/>
                  </a:glow>
                </a:effectLst>
              </a:rPr>
              <a:t>	7:00  </a:t>
            </a:r>
            <a:r>
              <a:rPr lang="en-US" sz="4000" dirty="0">
                <a:effectLst>
                  <a:glow rad="228600">
                    <a:srgbClr val="03080D"/>
                  </a:glow>
                </a:effectLst>
              </a:rPr>
              <a:t>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70">
              <a:spcBef>
                <a:spcPct val="0"/>
              </a:spcBef>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5387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Submission in Christ</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78904" y="1689315"/>
            <a:ext cx="11877261" cy="53972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Each other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Ephesians 5:21</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 Wives to husbands - Colossians 3:18 </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3) Employees to employer – 1 Peter 2:18</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4) Younger to older – 1 Peter 5:5</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5) Children to parents – 1 Timothy 3:4 </a:t>
            </a:r>
          </a:p>
        </p:txBody>
      </p:sp>
    </p:spTree>
    <p:extLst>
      <p:ext uri="{BB962C8B-B14F-4D97-AF65-F5344CB8AC3E}">
        <p14:creationId xmlns:p14="http://schemas.microsoft.com/office/powerpoint/2010/main" val="1498898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Submission in Christ</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78904" y="1689315"/>
            <a:ext cx="11877261" cy="53972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Each other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Ephesians 5:21</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 Wives to husbands - Colossians 3:18 </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3) Employees to employer – 1 Peter 2:18</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4) Younger to older – 1 Peter 5:5</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5) Children to parents – 1 Timothy 3:4 </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6) Christians to government – 1 Peter 2:13</a:t>
            </a:r>
          </a:p>
        </p:txBody>
      </p:sp>
    </p:spTree>
    <p:extLst>
      <p:ext uri="{BB962C8B-B14F-4D97-AF65-F5344CB8AC3E}">
        <p14:creationId xmlns:p14="http://schemas.microsoft.com/office/powerpoint/2010/main" val="1349950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Submission in Christ</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78904" y="1689315"/>
            <a:ext cx="11877261" cy="53972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Each other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Ephesians 5:21</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 Wives to husbands - Colossians 3:18 </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3) Employees to employer – 1 Peter 2:18</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4) Younger to older – 1 Peter 5:5</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5) Children to parents – 1 Timothy 3:4 </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6) Christians to government – 1 Peter 2:13</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7) Members to overseers/church – Hebrews 13:17</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224727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Insubordination</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579255" cy="5446981"/>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Insubordination: a refusal to submit</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Why do we not submit?</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lack of desire – 1 Samuel 8:19</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Pride – 1 Samuel 15:23</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Anger – Acts 23:3</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Fear – Jeremiah 44:16</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Ignorance – Titus 1:10</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082380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Insubordination</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579255" cy="5446981"/>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Insubordination: a refusal to submit</a:t>
            </a:r>
          </a:p>
          <a:p>
            <a:pPr marL="0" indent="0">
              <a:buClr>
                <a:srgbClr val="FFFFCC"/>
              </a:buClr>
              <a:buSzPct val="75000"/>
              <a:buNone/>
            </a:pPr>
            <a:endParaRPr lang="en-US" sz="2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Insubordination is against GOD, not MAN</a:t>
            </a:r>
          </a:p>
          <a:p>
            <a:pPr marL="0" indent="0">
              <a:buClr>
                <a:srgbClr val="FFFFCC"/>
              </a:buClr>
              <a:buSzPct val="75000"/>
              <a:buNone/>
            </a:pPr>
            <a:endParaRPr lang="en-US" sz="2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haters of the LORD would pretend submission to Him, </a:t>
            </a: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but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their fate would  </a:t>
            </a: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endure forever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Psalm </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81:15 </a:t>
            </a:r>
          </a:p>
        </p:txBody>
      </p:sp>
    </p:spTree>
    <p:extLst>
      <p:ext uri="{BB962C8B-B14F-4D97-AF65-F5344CB8AC3E}">
        <p14:creationId xmlns:p14="http://schemas.microsoft.com/office/powerpoint/2010/main" val="2138495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Insubordination</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579255" cy="5446981"/>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Insubordination: a refusal to submit</a:t>
            </a:r>
          </a:p>
          <a:p>
            <a:pPr marL="0" indent="0">
              <a:buClr>
                <a:srgbClr val="FFFFCC"/>
              </a:buClr>
              <a:buSzPct val="75000"/>
              <a:buNone/>
            </a:pPr>
            <a:endParaRPr lang="en-US" sz="2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Insubordination is against GOD, not MAN</a:t>
            </a:r>
          </a:p>
          <a:p>
            <a:pPr marL="0" indent="0">
              <a:buClr>
                <a:srgbClr val="FFFFCC"/>
              </a:buClr>
              <a:buSzPct val="75000"/>
              <a:buNone/>
            </a:pPr>
            <a:endParaRPr lang="en-US" sz="2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Knowing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this: that the law is not made for a righteous person, but for the lawless and insubordinate, for the ungodly and for sinners</a:t>
            </a: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1 Timothy </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1:9 </a:t>
            </a:r>
          </a:p>
        </p:txBody>
      </p:sp>
    </p:spTree>
    <p:extLst>
      <p:ext uri="{BB962C8B-B14F-4D97-AF65-F5344CB8AC3E}">
        <p14:creationId xmlns:p14="http://schemas.microsoft.com/office/powerpoint/2010/main" val="694071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43815"/>
            <a:ext cx="12191999" cy="1172629"/>
          </a:xfrm>
        </p:spPr>
        <p:txBody>
          <a:bodyPr wrap="square">
            <a:spAutoFit/>
          </a:bodyPr>
          <a:lstStyle/>
          <a:p>
            <a:pPr lvl="0" algn="ctr"/>
            <a:r>
              <a:rPr lang="en-US" sz="7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Evidence of Insubordination</a:t>
            </a:r>
            <a:endParaRPr lang="en-US" sz="7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579255" cy="5446981"/>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Are you insubordinate?</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All of us have submissive relationships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Are we behaving appropriately in them?</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Do others see our willing submission?</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How can we know if we are insubordinate?</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275406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43815"/>
            <a:ext cx="12191999" cy="1172629"/>
          </a:xfrm>
        </p:spPr>
        <p:txBody>
          <a:bodyPr wrap="square">
            <a:spAutoFit/>
          </a:bodyPr>
          <a:lstStyle/>
          <a:p>
            <a:pPr lvl="0" algn="ctr"/>
            <a:r>
              <a:rPr lang="en-US" sz="7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Evidence of Insubordination</a:t>
            </a:r>
            <a:endParaRPr lang="en-US" sz="7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261617" cy="4413311"/>
          </a:xfrm>
        </p:spPr>
        <p:txBody>
          <a:bodyPr>
            <a:normAutofit/>
          </a:bodyPr>
          <a:lstStyle/>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1) Fear</a:t>
            </a:r>
          </a:p>
          <a:p>
            <a:pPr marL="0" indent="0">
              <a:buClr>
                <a:srgbClr val="FFFFCC"/>
              </a:buClr>
              <a:buSzPct val="75000"/>
              <a:buNone/>
            </a:pP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As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Sarah obeyed Abraham, calling him lord, whose daughters you are if you do good and are not afraid with any terror</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1 Peter </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3:6 </a:t>
            </a:r>
          </a:p>
          <a:p>
            <a:pPr marL="0" indent="0">
              <a:buClr>
                <a:srgbClr val="FFFFCC"/>
              </a:buClr>
              <a:buSzPct val="75000"/>
              <a:buNone/>
            </a:pP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007655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43815"/>
            <a:ext cx="12191999" cy="1172629"/>
          </a:xfrm>
        </p:spPr>
        <p:txBody>
          <a:bodyPr wrap="square">
            <a:spAutoFit/>
          </a:bodyPr>
          <a:lstStyle/>
          <a:p>
            <a:pPr lvl="0" algn="ctr"/>
            <a:r>
              <a:rPr lang="en-US" sz="7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Evidence of Insubordination</a:t>
            </a:r>
            <a:endParaRPr lang="en-US" sz="7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9" y="1689315"/>
            <a:ext cx="11175892" cy="507343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Grief/Unhappiness</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Obey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those who rule over you, and be submissive, for they watch out for your souls, as those who must give account. Let them do so with joy and not with grief, for that would be unprofitable for you</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Hebrews </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13:17 </a:t>
            </a:r>
          </a:p>
        </p:txBody>
      </p:sp>
    </p:spTree>
    <p:extLst>
      <p:ext uri="{BB962C8B-B14F-4D97-AF65-F5344CB8AC3E}">
        <p14:creationId xmlns:p14="http://schemas.microsoft.com/office/powerpoint/2010/main" val="511791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43815"/>
            <a:ext cx="12191999" cy="1172629"/>
          </a:xfrm>
        </p:spPr>
        <p:txBody>
          <a:bodyPr wrap="square">
            <a:spAutoFit/>
          </a:bodyPr>
          <a:lstStyle/>
          <a:p>
            <a:pPr lvl="0" algn="ctr"/>
            <a:r>
              <a:rPr lang="en-US" sz="7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Evidence of Insubordination</a:t>
            </a:r>
            <a:endParaRPr lang="en-US" sz="7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579255" cy="51686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3</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Pride</a:t>
            </a:r>
          </a:p>
          <a:p>
            <a:pPr marL="0" indent="0">
              <a:buClr>
                <a:srgbClr val="FFFFCC"/>
              </a:buClr>
              <a:buSzPct val="75000"/>
              <a:buNone/>
            </a:pP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Likewise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you younger people, submit yourselves to your elders. Yes, all of you be submissive to one another, and be clothed with humility, for "God resists the proud, </a:t>
            </a: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but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gives grace to the humble</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1 Peter </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5:5 </a:t>
            </a:r>
          </a:p>
        </p:txBody>
      </p:sp>
    </p:spTree>
    <p:extLst>
      <p:ext uri="{BB962C8B-B14F-4D97-AF65-F5344CB8AC3E}">
        <p14:creationId xmlns:p14="http://schemas.microsoft.com/office/powerpoint/2010/main" val="1988270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60200561"/>
              </p:ext>
            </p:extLst>
          </p:nvPr>
        </p:nvGraphicFramePr>
        <p:xfrm>
          <a:off x="4423144" y="-2"/>
          <a:ext cx="7768856" cy="6742296"/>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884428">
                  <a:extLst>
                    <a:ext uri="{9D8B030D-6E8A-4147-A177-3AD203B41FA5}">
                      <a16:colId xmlns="" xmlns:a16="http://schemas.microsoft.com/office/drawing/2014/main" val="20000"/>
                    </a:ext>
                  </a:extLst>
                </a:gridCol>
                <a:gridCol w="3884428"/>
              </a:tblGrid>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Opening Prayer</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Ryan Sollars</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420</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219</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165</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Lord’s Supper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Lamar McDonald</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a:t>
                      </a: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–97(s)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Lesson</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Brian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a:t>
                      </a: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 329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Closing</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Anthony Ward</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
        <p:nvSpPr>
          <p:cNvPr id="2" name="Rectangle 1"/>
          <p:cNvSpPr/>
          <p:nvPr/>
        </p:nvSpPr>
        <p:spPr>
          <a:xfrm>
            <a:off x="0" y="521730"/>
            <a:ext cx="4423144" cy="6001643"/>
          </a:xfrm>
          <a:prstGeom prst="rect">
            <a:avLst/>
          </a:prstGeom>
        </p:spPr>
        <p:txBody>
          <a:bodyPr wrap="square">
            <a:spAutoFit/>
          </a:bodyPr>
          <a:lstStyle/>
          <a:p>
            <a:pPr algn="ctr"/>
            <a:r>
              <a:rPr lang="en-US" sz="3200" b="1" dirty="0">
                <a:ln w="9525">
                  <a:solidFill>
                    <a:schemeClr val="bg1"/>
                  </a:solidFill>
                  <a:prstDash val="solid"/>
                </a:ln>
                <a:effectLst>
                  <a:outerShdw blurRad="12700" dist="38100" dir="2700000" algn="tl" rotWithShape="0">
                    <a:schemeClr val="bg1">
                      <a:lumMod val="50000"/>
                    </a:schemeClr>
                  </a:outerShdw>
                </a:effectLst>
              </a:rPr>
              <a:t>  </a:t>
            </a:r>
            <a:r>
              <a:rPr lang="en-US" sz="3200" b="1" dirty="0" smtClean="0">
                <a:ln w="9525">
                  <a:solidFill>
                    <a:schemeClr val="bg1"/>
                  </a:solidFill>
                  <a:prstDash val="solid"/>
                </a:ln>
                <a:effectLst>
                  <a:outerShdw blurRad="12700" dist="38100" dir="2700000" algn="tl" rotWithShape="0">
                    <a:schemeClr val="bg1">
                      <a:lumMod val="50000"/>
                    </a:schemeClr>
                  </a:outerShdw>
                </a:effectLst>
              </a:rPr>
              <a:t>1 Corinthians 16:2</a:t>
            </a:r>
          </a:p>
          <a:p>
            <a:pPr algn="ctr"/>
            <a:r>
              <a:rPr lang="en-US" sz="3200" b="1" i="1" dirty="0" smtClean="0">
                <a:ln w="9525">
                  <a:solidFill>
                    <a:schemeClr val="bg1"/>
                  </a:solidFill>
                  <a:prstDash val="solid"/>
                </a:ln>
                <a:effectLst>
                  <a:outerShdw blurRad="12700" dist="38100" dir="2700000" algn="tl" rotWithShape="0">
                    <a:schemeClr val="bg1">
                      <a:lumMod val="50000"/>
                    </a:schemeClr>
                  </a:outerShdw>
                </a:effectLst>
              </a:rPr>
              <a:t>On </a:t>
            </a:r>
            <a:r>
              <a:rPr lang="en-US" sz="3200" b="1" i="1" dirty="0">
                <a:ln w="9525">
                  <a:solidFill>
                    <a:schemeClr val="bg1"/>
                  </a:solidFill>
                  <a:prstDash val="solid"/>
                </a:ln>
                <a:effectLst>
                  <a:outerShdw blurRad="12700" dist="38100" dir="2700000" algn="tl" rotWithShape="0">
                    <a:schemeClr val="bg1">
                      <a:lumMod val="50000"/>
                    </a:schemeClr>
                  </a:outerShdw>
                </a:effectLst>
              </a:rPr>
              <a:t>the first day of the week let each one of you lay something aside, storing up as he may prosper, that there be no collections when I come</a:t>
            </a:r>
            <a:r>
              <a:rPr lang="en-US" sz="3200" b="1" dirty="0" smtClean="0">
                <a:ln w="9525">
                  <a:solidFill>
                    <a:schemeClr val="bg1"/>
                  </a:solidFill>
                  <a:prstDash val="solid"/>
                </a:ln>
                <a:effectLst>
                  <a:outerShdw blurRad="12700" dist="38100" dir="2700000" algn="tl" rotWithShape="0">
                    <a:schemeClr val="bg1">
                      <a:lumMod val="50000"/>
                    </a:schemeClr>
                  </a:outerShdw>
                </a:effectLst>
              </a:rPr>
              <a:t>.</a:t>
            </a:r>
          </a:p>
          <a:p>
            <a:pPr algn="ctr"/>
            <a:endParaRPr lang="en-US" sz="3200" b="1" dirty="0" smtClean="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The collection basket </a:t>
            </a: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is in the foyer</a:t>
            </a:r>
            <a:endParaRPr lang="en-US" sz="3200" dirty="0"/>
          </a:p>
        </p:txBody>
      </p:sp>
    </p:spTree>
    <p:extLst>
      <p:ext uri="{BB962C8B-B14F-4D97-AF65-F5344CB8AC3E}">
        <p14:creationId xmlns:p14="http://schemas.microsoft.com/office/powerpoint/2010/main" val="206905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43815"/>
            <a:ext cx="12191999" cy="1172629"/>
          </a:xfrm>
        </p:spPr>
        <p:txBody>
          <a:bodyPr wrap="square">
            <a:spAutoFit/>
          </a:bodyPr>
          <a:lstStyle/>
          <a:p>
            <a:pPr lvl="0" algn="ctr"/>
            <a:r>
              <a:rPr lang="en-US" sz="7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Evidence of Insubordination</a:t>
            </a:r>
            <a:endParaRPr lang="en-US" sz="7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579255" cy="4413311"/>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4</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Turmoil</a:t>
            </a:r>
          </a:p>
          <a:p>
            <a:pPr marL="0" indent="0">
              <a:buClr>
                <a:srgbClr val="FFFFCC"/>
              </a:buClr>
              <a:buSzPct val="75000"/>
              <a:buNone/>
            </a:pP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If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a man is blameless, the husband of one wife, having faithful children not accused of dissipation or insubordination</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Titus </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1:6 </a:t>
            </a:r>
          </a:p>
        </p:txBody>
      </p:sp>
    </p:spTree>
    <p:extLst>
      <p:ext uri="{BB962C8B-B14F-4D97-AF65-F5344CB8AC3E}">
        <p14:creationId xmlns:p14="http://schemas.microsoft.com/office/powerpoint/2010/main" val="1174897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43815"/>
            <a:ext cx="12191999" cy="1172629"/>
          </a:xfrm>
        </p:spPr>
        <p:txBody>
          <a:bodyPr wrap="square">
            <a:spAutoFit/>
          </a:bodyPr>
          <a:lstStyle/>
          <a:p>
            <a:pPr lvl="0" algn="ctr"/>
            <a:r>
              <a:rPr lang="en-US" sz="7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Evidence of Insubordination</a:t>
            </a:r>
            <a:endParaRPr lang="en-US" sz="7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579255" cy="53845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5</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Destruction</a:t>
            </a:r>
          </a:p>
          <a:p>
            <a:pPr marL="0" indent="0">
              <a:buClr>
                <a:srgbClr val="FFFFCC"/>
              </a:buClr>
              <a:buSzPct val="75000"/>
              <a:buNone/>
            </a:pPr>
            <a:r>
              <a:rPr lang="en-US" sz="4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And </a:t>
            </a:r>
            <a:r>
              <a:rPr lang="en-US" sz="42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they shall say to the elders of his city, 'This son of ours is stubborn and rebellious; he will not obey our voice; he is a glutton and a drunkard.'  </a:t>
            </a:r>
            <a:r>
              <a:rPr lang="en-US" sz="4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Then </a:t>
            </a:r>
            <a:r>
              <a:rPr lang="en-US" sz="42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all the men of his city shall stone him to death with stones; so you shall put away the evil from among you, and all Israel shall hear and fear</a:t>
            </a:r>
            <a:r>
              <a:rPr lang="en-US" sz="4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2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Deuteronomy 21:20-21 </a:t>
            </a:r>
            <a:endParaRPr lang="en-US" sz="4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262086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57664"/>
            <a:ext cx="12191999" cy="1144929"/>
          </a:xfrm>
        </p:spPr>
        <p:txBody>
          <a:bodyPr wrap="square">
            <a:spAutoFit/>
          </a:bodyPr>
          <a:lstStyle/>
          <a:p>
            <a:pPr lvl="0" algn="ctr"/>
            <a:r>
              <a:rPr lang="en-US" sz="7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God’s Gifts to the Submissive</a:t>
            </a:r>
            <a:endParaRPr lang="en-US" sz="7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68300" y="1689315"/>
            <a:ext cx="11379200" cy="5168685"/>
          </a:xfrm>
        </p:spPr>
        <p:txBody>
          <a:bodyPr>
            <a:normAutofit/>
          </a:bodyPr>
          <a:lstStyle/>
          <a:p>
            <a:pPr marL="0" indent="0">
              <a:buClr>
                <a:srgbClr val="FFFFCC"/>
              </a:buClr>
              <a:buSzPct val="75000"/>
              <a:buNone/>
            </a:pP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Yes</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all of you be submissive to one another, </a:t>
            </a: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and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be clothed with humility, for "God resists the proud, But gives grace to the humble</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1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Peter 5:5</a:t>
            </a:r>
          </a:p>
          <a:p>
            <a:pPr marL="0" indent="0">
              <a:buClr>
                <a:srgbClr val="FFFFCC"/>
              </a:buClr>
              <a:buSzPct val="75000"/>
              <a:buNone/>
            </a:pPr>
            <a:endParaRPr lang="en-US" sz="2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Submission is a sign of trust in God</a:t>
            </a:r>
          </a:p>
          <a:p>
            <a:pPr marL="0" indent="0">
              <a:buClr>
                <a:srgbClr val="FFFFCC"/>
              </a:buClr>
              <a:buSzPct val="75000"/>
              <a:buNone/>
            </a:pPr>
            <a:endParaRPr lang="en-US" sz="2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Submission is the means of being blessed</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451565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6090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Submit to the Gospel</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278969" y="1687475"/>
            <a:ext cx="11313763" cy="5348755"/>
          </a:xfrm>
        </p:spPr>
        <p:txBody>
          <a:bodyPr>
            <a:normAutofit/>
          </a:bodyPr>
          <a:lstStyle/>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Hear and Believe – Acts 15:7</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Confess Jesus as Lord – Romans 10:9</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Repentance from sin </a:t>
            </a: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Acts </a:t>
            </a: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2:38</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Baptism into Christ – Romans 6:3-5</a:t>
            </a:r>
          </a:p>
          <a:p>
            <a:pPr marL="0" indent="0">
              <a:buNone/>
            </a:pPr>
            <a:r>
              <a:rPr lang="en-US" sz="5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Faithful in life – Revelation 2:10</a:t>
            </a:r>
            <a:endParaRPr lang="en-US" sz="5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337772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1327504"/>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Submit to One Another</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19986" y="3269974"/>
            <a:ext cx="11192475" cy="3706921"/>
          </a:xfrm>
        </p:spPr>
        <p:txBody>
          <a:bodyPr>
            <a:normAutofit/>
          </a:bodyPr>
          <a:lstStyle/>
          <a:p>
            <a:pPr marL="0" indent="0" algn="just">
              <a:buClr>
                <a:srgbClr val="FFFFCC"/>
              </a:buClr>
              <a:buSzPct val="75000"/>
              <a:buNone/>
            </a:pP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Yes, all of you be submissive to one another, and be clothed with humility, for "God resists the proud, </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but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gives grace to the humble</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Peter 5:5</a:t>
            </a: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527982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Submission</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90169" y="1679376"/>
            <a:ext cx="11192475" cy="4909893"/>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Submission: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to allow another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person’s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will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dominance in your decisions</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endPar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Therefore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submit to God. Resist the devil and he will flee from </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you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James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4:7 </a:t>
            </a:r>
          </a:p>
          <a:p>
            <a:pPr marL="0" indent="0" algn="just">
              <a:buClr>
                <a:srgbClr val="FFFFCC"/>
              </a:buClr>
              <a:buSzPct val="75000"/>
              <a:buNone/>
            </a:pPr>
            <a:endPar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Rounded Rectangle 3"/>
          <p:cNvSpPr/>
          <p:nvPr/>
        </p:nvSpPr>
        <p:spPr>
          <a:xfrm>
            <a:off x="1056861" y="880722"/>
            <a:ext cx="9621078" cy="5217668"/>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sz="6600" dirty="0"/>
              <a:t>The Way of Christ is a path of submission to many, many things</a:t>
            </a:r>
          </a:p>
        </p:txBody>
      </p:sp>
    </p:spTree>
    <p:extLst>
      <p:ext uri="{BB962C8B-B14F-4D97-AF65-F5344CB8AC3E}">
        <p14:creationId xmlns:p14="http://schemas.microsoft.com/office/powerpoint/2010/main" val="446458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Submission in Christ</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78904" y="1689315"/>
            <a:ext cx="11877261" cy="53972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Not submission TO Christ</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do so in obedience to the Gospel</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Romans 10:3</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 Christ that submission is redirected</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“Pay it forward” </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This is submission </a:t>
            </a: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Christ</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Submission is the Will of God</a:t>
            </a:r>
          </a:p>
        </p:txBody>
      </p:sp>
      <p:sp>
        <p:nvSpPr>
          <p:cNvPr id="4" name="Rounded Rectangle 3"/>
          <p:cNvSpPr/>
          <p:nvPr/>
        </p:nvSpPr>
        <p:spPr>
          <a:xfrm>
            <a:off x="770834" y="2400300"/>
            <a:ext cx="10693400" cy="4191000"/>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sz="4800" dirty="0" smtClean="0"/>
              <a:t>1 Peter </a:t>
            </a:r>
            <a:r>
              <a:rPr lang="en-US" sz="4800" dirty="0"/>
              <a:t>2:15 </a:t>
            </a:r>
            <a:endParaRPr lang="en-US" sz="4800" dirty="0" smtClean="0"/>
          </a:p>
          <a:p>
            <a:pPr algn="ctr"/>
            <a:r>
              <a:rPr lang="en-US" sz="4800" i="1" dirty="0" smtClean="0"/>
              <a:t>For </a:t>
            </a:r>
            <a:r>
              <a:rPr lang="en-US" sz="4800" i="1" dirty="0"/>
              <a:t>this is the will of God, that by doing good you may put to silence the ignorance of foolish men-</a:t>
            </a:r>
            <a:r>
              <a:rPr lang="en-US" sz="4800" dirty="0"/>
              <a:t>-</a:t>
            </a:r>
          </a:p>
        </p:txBody>
      </p:sp>
    </p:spTree>
    <p:extLst>
      <p:ext uri="{BB962C8B-B14F-4D97-AF65-F5344CB8AC3E}">
        <p14:creationId xmlns:p14="http://schemas.microsoft.com/office/powerpoint/2010/main" val="4043081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Submission in Christ</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78904" y="1689315"/>
            <a:ext cx="11877261" cy="53972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Each other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Ephesians 5:21</a:t>
            </a:r>
          </a:p>
        </p:txBody>
      </p:sp>
    </p:spTree>
    <p:extLst>
      <p:ext uri="{BB962C8B-B14F-4D97-AF65-F5344CB8AC3E}">
        <p14:creationId xmlns:p14="http://schemas.microsoft.com/office/powerpoint/2010/main" val="219044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Submission in Christ</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78904" y="1689315"/>
            <a:ext cx="11877261" cy="53972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Each other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Ephesians 5:21</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 Wives to husbands - Colossians 3:18 </a:t>
            </a:r>
          </a:p>
        </p:txBody>
      </p:sp>
    </p:spTree>
    <p:extLst>
      <p:ext uri="{BB962C8B-B14F-4D97-AF65-F5344CB8AC3E}">
        <p14:creationId xmlns:p14="http://schemas.microsoft.com/office/powerpoint/2010/main" val="2356891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Submission in Christ</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78904" y="1689315"/>
            <a:ext cx="11877261" cy="53972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Each other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Ephesians 5:21</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 Wives to husbands - Colossians 3:18 </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3) Employees to employer – 1 Peter 2:18</a:t>
            </a:r>
          </a:p>
        </p:txBody>
      </p:sp>
    </p:spTree>
    <p:extLst>
      <p:ext uri="{BB962C8B-B14F-4D97-AF65-F5344CB8AC3E}">
        <p14:creationId xmlns:p14="http://schemas.microsoft.com/office/powerpoint/2010/main" val="2560912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Submission in Christ</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178904" y="1689315"/>
            <a:ext cx="11877261" cy="53972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Each other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Ephesians 5:21</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 Wives to husbands - Colossians 3:18 </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3) Employees to employer – 1 Peter 2:18</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4) Younger to older – 1 Peter 5:5</a:t>
            </a:r>
          </a:p>
        </p:txBody>
      </p:sp>
    </p:spTree>
    <p:extLst>
      <p:ext uri="{BB962C8B-B14F-4D97-AF65-F5344CB8AC3E}">
        <p14:creationId xmlns:p14="http://schemas.microsoft.com/office/powerpoint/2010/main" val="4246563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380158</TotalTime>
  <Words>1537</Words>
  <Application>Microsoft Office PowerPoint</Application>
  <PresentationFormat>Widescreen</PresentationFormat>
  <Paragraphs>179</Paragraphs>
  <Slides>24</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Bell MT</vt:lpstr>
      <vt:lpstr>Calibri</vt:lpstr>
      <vt:lpstr>Depth</vt:lpstr>
      <vt:lpstr>Welcome!</vt:lpstr>
      <vt:lpstr>PowerPoint Presentation</vt:lpstr>
      <vt:lpstr>Submit to One Another</vt:lpstr>
      <vt:lpstr>Submission</vt:lpstr>
      <vt:lpstr>Submission in Christ</vt:lpstr>
      <vt:lpstr>Submission in Christ</vt:lpstr>
      <vt:lpstr>Submission in Christ</vt:lpstr>
      <vt:lpstr>Submission in Christ</vt:lpstr>
      <vt:lpstr>Submission in Christ</vt:lpstr>
      <vt:lpstr>Submission in Christ</vt:lpstr>
      <vt:lpstr>Submission in Christ</vt:lpstr>
      <vt:lpstr>Submission in Christ</vt:lpstr>
      <vt:lpstr>Insubordination</vt:lpstr>
      <vt:lpstr>Insubordination</vt:lpstr>
      <vt:lpstr>Insubordination</vt:lpstr>
      <vt:lpstr>Evidence of Insubordination</vt:lpstr>
      <vt:lpstr>Evidence of Insubordination</vt:lpstr>
      <vt:lpstr>Evidence of Insubordination</vt:lpstr>
      <vt:lpstr>Evidence of Insubordination</vt:lpstr>
      <vt:lpstr>Evidence of Insubordination</vt:lpstr>
      <vt:lpstr>Evidence of Insubordination</vt:lpstr>
      <vt:lpstr>God’s Gifts to the Submissive</vt:lpstr>
      <vt:lpstr>PowerPoint Presentation</vt:lpstr>
      <vt:lpstr>Submit to the Gospel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BRIAN HAINES</cp:lastModifiedBy>
  <cp:revision>1194</cp:revision>
  <dcterms:created xsi:type="dcterms:W3CDTF">2016-12-20T17:11:47Z</dcterms:created>
  <dcterms:modified xsi:type="dcterms:W3CDTF">2020-09-27T14:50:05Z</dcterms:modified>
</cp:coreProperties>
</file>